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9" r:id="rId2"/>
  </p:sldMasterIdLst>
  <p:notesMasterIdLst>
    <p:notesMasterId r:id="rId66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361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7" r:id="rId41"/>
    <p:sldId id="298" r:id="rId42"/>
    <p:sldId id="346" r:id="rId43"/>
    <p:sldId id="347" r:id="rId44"/>
    <p:sldId id="348" r:id="rId45"/>
    <p:sldId id="311" r:id="rId46"/>
    <p:sldId id="349" r:id="rId47"/>
    <p:sldId id="315" r:id="rId48"/>
    <p:sldId id="350" r:id="rId49"/>
    <p:sldId id="317" r:id="rId50"/>
    <p:sldId id="351" r:id="rId51"/>
    <p:sldId id="321" r:id="rId52"/>
    <p:sldId id="352" r:id="rId53"/>
    <p:sldId id="328" r:id="rId54"/>
    <p:sldId id="353" r:id="rId55"/>
    <p:sldId id="332" r:id="rId56"/>
    <p:sldId id="354" r:id="rId57"/>
    <p:sldId id="340" r:id="rId58"/>
    <p:sldId id="355" r:id="rId59"/>
    <p:sldId id="342" r:id="rId60"/>
    <p:sldId id="356" r:id="rId61"/>
    <p:sldId id="358" r:id="rId62"/>
    <p:sldId id="357" r:id="rId63"/>
    <p:sldId id="360" r:id="rId64"/>
    <p:sldId id="359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9752A-8405-4593-B31E-174DF06413C0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8B27E-095D-4E4F-8D29-C45E9AABC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60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20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76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846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339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28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70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33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97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54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84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B27E-095D-4E4F-8D29-C45E9AABC735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6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5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13" Type="http://schemas.openxmlformats.org/officeDocument/2006/relationships/slide" Target="slide3.xml"/><Relationship Id="rId18" Type="http://schemas.openxmlformats.org/officeDocument/2006/relationships/slide" Target="slide7.xml"/><Relationship Id="rId26" Type="http://schemas.openxmlformats.org/officeDocument/2006/relationships/slide" Target="slide49.xml"/><Relationship Id="rId3" Type="http://schemas.openxmlformats.org/officeDocument/2006/relationships/slide" Target="slide11.xml"/><Relationship Id="rId21" Type="http://schemas.openxmlformats.org/officeDocument/2006/relationships/slide" Target="slide25.xml"/><Relationship Id="rId7" Type="http://schemas.openxmlformats.org/officeDocument/2006/relationships/slide" Target="slide19.xml"/><Relationship Id="rId12" Type="http://schemas.openxmlformats.org/officeDocument/2006/relationships/slide" Target="slide41.xml"/><Relationship Id="rId17" Type="http://schemas.openxmlformats.org/officeDocument/2006/relationships/slide" Target="slide9.xml"/><Relationship Id="rId25" Type="http://schemas.openxmlformats.org/officeDocument/2006/relationships/slide" Target="slide59.xml"/><Relationship Id="rId2" Type="http://schemas.openxmlformats.org/officeDocument/2006/relationships/image" Target="../media/image5.png"/><Relationship Id="rId16" Type="http://schemas.openxmlformats.org/officeDocument/2006/relationships/slide" Target="slide33.xml"/><Relationship Id="rId20" Type="http://schemas.openxmlformats.org/officeDocument/2006/relationships/slide" Target="slide15.xml"/><Relationship Id="rId29" Type="http://schemas.openxmlformats.org/officeDocument/2006/relationships/slide" Target="slide55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37.xml"/><Relationship Id="rId11" Type="http://schemas.openxmlformats.org/officeDocument/2006/relationships/slide" Target="slide31.xml"/><Relationship Id="rId24" Type="http://schemas.openxmlformats.org/officeDocument/2006/relationships/slide" Target="slide61.xml"/><Relationship Id="rId32" Type="http://schemas.openxmlformats.org/officeDocument/2006/relationships/slide" Target="slide43.xml"/><Relationship Id="rId5" Type="http://schemas.openxmlformats.org/officeDocument/2006/relationships/slide" Target="slide27.xml"/><Relationship Id="rId15" Type="http://schemas.openxmlformats.org/officeDocument/2006/relationships/slide" Target="slide23.xml"/><Relationship Id="rId23" Type="http://schemas.openxmlformats.org/officeDocument/2006/relationships/slide" Target="slide51.xml"/><Relationship Id="rId28" Type="http://schemas.openxmlformats.org/officeDocument/2006/relationships/slide" Target="slide47.xml"/><Relationship Id="rId10" Type="http://schemas.openxmlformats.org/officeDocument/2006/relationships/slide" Target="slide21.xml"/><Relationship Id="rId19" Type="http://schemas.openxmlformats.org/officeDocument/2006/relationships/slide" Target="slide5.xml"/><Relationship Id="rId31" Type="http://schemas.openxmlformats.org/officeDocument/2006/relationships/slide" Target="slide53.xml"/><Relationship Id="rId4" Type="http://schemas.openxmlformats.org/officeDocument/2006/relationships/slide" Target="slide17.xml"/><Relationship Id="rId9" Type="http://schemas.openxmlformats.org/officeDocument/2006/relationships/slide" Target="slide39.xml"/><Relationship Id="rId14" Type="http://schemas.openxmlformats.org/officeDocument/2006/relationships/slide" Target="slide13.xml"/><Relationship Id="rId22" Type="http://schemas.openxmlformats.org/officeDocument/2006/relationships/slide" Target="slide35.xml"/><Relationship Id="rId27" Type="http://schemas.openxmlformats.org/officeDocument/2006/relationships/slide" Target="slide57.xml"/><Relationship Id="rId30" Type="http://schemas.openxmlformats.org/officeDocument/2006/relationships/slide" Target="slide4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63.xm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11560" y="2280023"/>
            <a:ext cx="7704000" cy="1285884"/>
          </a:xfrm>
        </p:spPr>
        <p:txBody>
          <a:bodyPr/>
          <a:lstStyle/>
          <a:p>
            <a:pPr algn="ctr"/>
            <a:r>
              <a:rPr lang="sr-Cyrl-CS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КВИЗ</a:t>
            </a:r>
            <a:endParaRPr lang="en-US" sz="96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0150" y="3573016"/>
            <a:ext cx="9144000" cy="714380"/>
          </a:xfrm>
        </p:spPr>
        <p:txBody>
          <a:bodyPr/>
          <a:lstStyle/>
          <a:p>
            <a:pPr algn="ctr"/>
            <a:r>
              <a:rPr lang="sr-Cyrl-CS" sz="8000" dirty="0" smtClean="0">
                <a:solidFill>
                  <a:schemeClr val="accent4">
                    <a:lumMod val="50000"/>
                  </a:schemeClr>
                </a:solidFill>
              </a:rPr>
              <a:t>ДРУГИ СРПСКИ УСТАНАК</a:t>
            </a:r>
            <a:endParaRPr lang="en-US" sz="8000" dirty="0">
              <a:solidFill>
                <a:schemeClr val="accent4">
                  <a:lumMod val="50000"/>
                </a:schemeClr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8358246" cy="4572032"/>
          </a:xfrm>
        </p:spPr>
        <p:txBody>
          <a:bodyPr/>
          <a:lstStyle/>
          <a:p>
            <a:pPr algn="ctr"/>
            <a:r>
              <a:rPr lang="sr-Cyrl-CS" sz="4800" b="1" dirty="0" smtClean="0">
                <a:latin typeface="Courier New" pitchFamily="49" charset="0"/>
                <a:cs typeface="Courier New" pitchFamily="49" charset="0"/>
              </a:rPr>
              <a:t>ЗАТО ШТО ЈЕ СУЛТАН ХТЕО НА БЕОГРАДСКИ ПАШАЛУК ДА ПОШАЉЕ ВЕЛИКУ ВОЈСКУ И УГУШИ УСТАНАК.</a:t>
            </a:r>
            <a:endParaRPr lang="en-US" sz="4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429684" cy="4786346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5.	Који су били резултати преговора између Милоша Обреновића и Марашли Али-паше?</a:t>
            </a:r>
            <a:endParaRPr lang="ru-RU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БР:5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358246" cy="4714908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СРБИ СУ ДОБИЛИ ОДРЕЂЕНА САМОУПРАВНА ПРАВА И ОЛАКШИЦЕ У ПЛАЋАЊУ ПОРЕЗА.</a:t>
            </a:r>
            <a:endParaRPr lang="sr-Cyrl-C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358246" cy="5072097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6.	Шта је Милош, уз помоћ Русије успео да добије од Турака 1826. године?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БР:6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215370" cy="4857784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ТУРЦИ СУ ИЗДАЛИ ДОКУМЕНТ КОЈИМ СУ СРБИМА ДАЛИ СЛОБОДУ ВЕРОИСПОВЕСТИ, НЕЗАВИСНУ УПРАВУ И СУДСТВО.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929618" cy="5000660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7.	У ком граду се налази Амиџин конак и по коме је добио име?</a:t>
            </a:r>
            <a:endParaRPr lang="ru-RU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БР:7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8072494" cy="4143404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У КРАГУЈЕВЦУ. ИМЕЈЕ ДОБИО ПО СИМИ МИЛУТИНОВИЋУ ПАШТРМЦУ ЗВАНОМ АМИЏА.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2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2877" y="2060848"/>
            <a:ext cx="8215370" cy="3373546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8.	Какву је улогу имао Милош Обреновић у Првом српском устанку?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БР:8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2143116"/>
            <a:ext cx="8143932" cy="1523494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УЧЕСТВОВАО ЈЕ И ЗБОГ ЗАСЛУГА ДОБИО ТИТУЛУ ВОЈВОДЕ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5000660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9.	Како се зове Милошева жена и њихови синови?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БР:9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hlinkClick r:id="rId3" action="ppaction://hlinksldjump"/>
          </p:cNvPr>
          <p:cNvSpPr/>
          <p:nvPr/>
        </p:nvSpPr>
        <p:spPr bwMode="auto">
          <a:xfrm>
            <a:off x="7358082" y="25269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ounded Rectangle 24">
            <a:hlinkClick r:id="rId4" action="ppaction://hlinksldjump"/>
          </p:cNvPr>
          <p:cNvSpPr/>
          <p:nvPr/>
        </p:nvSpPr>
        <p:spPr bwMode="auto">
          <a:xfrm>
            <a:off x="3786182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8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Rounded Rectangle 25">
            <a:hlinkClick r:id="rId5" action="ppaction://hlinksldjump"/>
          </p:cNvPr>
          <p:cNvSpPr/>
          <p:nvPr/>
        </p:nvSpPr>
        <p:spPr bwMode="auto">
          <a:xfrm>
            <a:off x="3786182" y="2477251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13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Rounded Rectangle 26">
            <a:hlinkClick r:id="rId6" action="ppaction://hlinksldjump"/>
          </p:cNvPr>
          <p:cNvSpPr/>
          <p:nvPr/>
        </p:nvSpPr>
        <p:spPr bwMode="auto">
          <a:xfrm>
            <a:off x="3787181" y="360269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18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ounded Rectangle 27">
            <a:hlinkClick r:id="rId7" action="ppaction://hlinksldjump"/>
          </p:cNvPr>
          <p:cNvSpPr/>
          <p:nvPr/>
        </p:nvSpPr>
        <p:spPr bwMode="auto">
          <a:xfrm>
            <a:off x="5569916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9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ounded Rectangle 28">
            <a:hlinkClick r:id="rId8" action="ppaction://hlinksldjump"/>
          </p:cNvPr>
          <p:cNvSpPr/>
          <p:nvPr/>
        </p:nvSpPr>
        <p:spPr bwMode="auto">
          <a:xfrm>
            <a:off x="5578731" y="2514388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14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ounded Rectangle 29">
            <a:hlinkClick r:id="rId9" action="ppaction://hlinksldjump"/>
          </p:cNvPr>
          <p:cNvSpPr/>
          <p:nvPr/>
        </p:nvSpPr>
        <p:spPr bwMode="auto">
          <a:xfrm>
            <a:off x="5578731" y="360269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19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" name="Rounded Rectangle 33">
            <a:hlinkClick r:id="rId10" action="ppaction://hlinksldjump"/>
          </p:cNvPr>
          <p:cNvSpPr/>
          <p:nvPr/>
        </p:nvSpPr>
        <p:spPr bwMode="auto">
          <a:xfrm>
            <a:off x="7358082" y="138719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10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" name="Rounded Rectangle 34">
            <a:hlinkClick r:id="rId11" action="ppaction://hlinksldjump"/>
          </p:cNvPr>
          <p:cNvSpPr/>
          <p:nvPr/>
        </p:nvSpPr>
        <p:spPr bwMode="auto">
          <a:xfrm>
            <a:off x="7358082" y="2488201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15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Rounded Rectangle 35">
            <a:hlinkClick r:id="rId12" action="ppaction://hlinksldjump"/>
          </p:cNvPr>
          <p:cNvSpPr/>
          <p:nvPr/>
        </p:nvSpPr>
        <p:spPr bwMode="auto">
          <a:xfrm>
            <a:off x="7371978" y="3561753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20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8" name="Rounded Rectangle 37">
            <a:hlinkClick r:id="rId13" action="ppaction://hlinksldjump"/>
          </p:cNvPr>
          <p:cNvSpPr/>
          <p:nvPr/>
        </p:nvSpPr>
        <p:spPr bwMode="auto">
          <a:xfrm>
            <a:off x="133533" y="22584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9" name="Rounded Rectangle 38">
            <a:hlinkClick r:id="rId14" action="ppaction://hlinksldjump"/>
          </p:cNvPr>
          <p:cNvSpPr/>
          <p:nvPr/>
        </p:nvSpPr>
        <p:spPr bwMode="auto">
          <a:xfrm>
            <a:off x="142844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6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" name="Rounded Rectangle 39">
            <a:hlinkClick r:id="rId15" action="ppaction://hlinksldjump"/>
          </p:cNvPr>
          <p:cNvSpPr/>
          <p:nvPr/>
        </p:nvSpPr>
        <p:spPr bwMode="auto">
          <a:xfrm>
            <a:off x="133533" y="245987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11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1" name="Rounded Rectangle 40">
            <a:hlinkClick r:id="rId16" action="ppaction://hlinksldjump"/>
          </p:cNvPr>
          <p:cNvSpPr/>
          <p:nvPr/>
        </p:nvSpPr>
        <p:spPr bwMode="auto">
          <a:xfrm>
            <a:off x="142844" y="360845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16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3" name="Rounded Rectangle 42">
            <a:hlinkClick r:id="rId17" action="ppaction://hlinksldjump"/>
          </p:cNvPr>
          <p:cNvSpPr/>
          <p:nvPr/>
        </p:nvSpPr>
        <p:spPr bwMode="auto">
          <a:xfrm>
            <a:off x="5569916" y="23433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4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4" name="Rounded Rectangle 43">
            <a:hlinkClick r:id="rId18" action="ppaction://hlinksldjump"/>
          </p:cNvPr>
          <p:cNvSpPr/>
          <p:nvPr/>
        </p:nvSpPr>
        <p:spPr bwMode="auto">
          <a:xfrm>
            <a:off x="3724055" y="22584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5" name="Rounded Rectangle 44">
            <a:hlinkClick r:id="rId19" action="ppaction://hlinksldjump"/>
          </p:cNvPr>
          <p:cNvSpPr/>
          <p:nvPr/>
        </p:nvSpPr>
        <p:spPr bwMode="auto">
          <a:xfrm>
            <a:off x="1928794" y="22584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6" name="Rounded Rectangle 45">
            <a:hlinkClick r:id="rId20" action="ppaction://hlinksldjump"/>
          </p:cNvPr>
          <p:cNvSpPr/>
          <p:nvPr/>
        </p:nvSpPr>
        <p:spPr bwMode="auto">
          <a:xfrm>
            <a:off x="1954536" y="1374424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7" name="Rounded Rectangle 46">
            <a:hlinkClick r:id="rId21" action="ppaction://hlinksldjump"/>
          </p:cNvPr>
          <p:cNvSpPr/>
          <p:nvPr/>
        </p:nvSpPr>
        <p:spPr bwMode="auto">
          <a:xfrm>
            <a:off x="1981713" y="245987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12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" name="Rounded Rectangle 47">
            <a:hlinkClick r:id="rId22" action="ppaction://hlinksldjump"/>
          </p:cNvPr>
          <p:cNvSpPr/>
          <p:nvPr/>
        </p:nvSpPr>
        <p:spPr bwMode="auto">
          <a:xfrm>
            <a:off x="1939066" y="3635758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17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Rounded Rectangle 30">
            <a:hlinkClick r:id="rId23" action="ppaction://hlinksldjump"/>
          </p:cNvPr>
          <p:cNvSpPr/>
          <p:nvPr/>
        </p:nvSpPr>
        <p:spPr bwMode="auto">
          <a:xfrm>
            <a:off x="7388870" y="4690209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25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Rounded Rectangle 31">
            <a:hlinkClick r:id="rId24" action="ppaction://hlinksldjump"/>
          </p:cNvPr>
          <p:cNvSpPr/>
          <p:nvPr/>
        </p:nvSpPr>
        <p:spPr bwMode="auto">
          <a:xfrm>
            <a:off x="7371978" y="5777721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Rounded Rectangle 32">
            <a:hlinkClick r:id="rId25" action="ppaction://hlinksldjump"/>
          </p:cNvPr>
          <p:cNvSpPr/>
          <p:nvPr/>
        </p:nvSpPr>
        <p:spPr bwMode="auto">
          <a:xfrm>
            <a:off x="5569916" y="5796156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29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" name="Rounded Rectangle 36">
            <a:hlinkClick r:id="rId26" action="ppaction://hlinksldjump"/>
          </p:cNvPr>
          <p:cNvSpPr/>
          <p:nvPr/>
        </p:nvSpPr>
        <p:spPr bwMode="auto">
          <a:xfrm>
            <a:off x="5578731" y="468562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24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Rounded Rectangle 41">
            <a:hlinkClick r:id="rId27" action="ppaction://hlinksldjump"/>
          </p:cNvPr>
          <p:cNvSpPr/>
          <p:nvPr/>
        </p:nvSpPr>
        <p:spPr bwMode="auto">
          <a:xfrm>
            <a:off x="3767854" y="5778949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28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1" name="Rounded Rectangle 50">
            <a:hlinkClick r:id="rId28" action="ppaction://hlinksldjump"/>
          </p:cNvPr>
          <p:cNvSpPr/>
          <p:nvPr/>
        </p:nvSpPr>
        <p:spPr bwMode="auto">
          <a:xfrm>
            <a:off x="3762226" y="4690209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23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2" name="Rounded Rectangle 51">
            <a:hlinkClick r:id="rId29" action="ppaction://hlinksldjump"/>
          </p:cNvPr>
          <p:cNvSpPr/>
          <p:nvPr/>
        </p:nvSpPr>
        <p:spPr bwMode="auto">
          <a:xfrm>
            <a:off x="1939066" y="578424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27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3" name="Rounded Rectangle 52">
            <a:hlinkClick r:id="rId30" action="ppaction://hlinksldjump"/>
          </p:cNvPr>
          <p:cNvSpPr/>
          <p:nvPr/>
        </p:nvSpPr>
        <p:spPr bwMode="auto">
          <a:xfrm>
            <a:off x="1954536" y="4701387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22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4" name="Rounded Rectangle 53">
            <a:hlinkClick r:id="rId31" action="ppaction://hlinksldjump"/>
          </p:cNvPr>
          <p:cNvSpPr/>
          <p:nvPr/>
        </p:nvSpPr>
        <p:spPr bwMode="auto">
          <a:xfrm>
            <a:off x="145290" y="5784242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26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" name="Rounded Rectangle 54">
            <a:hlinkClick r:id="rId32" action="ppaction://hlinksldjump"/>
          </p:cNvPr>
          <p:cNvSpPr/>
          <p:nvPr/>
        </p:nvSpPr>
        <p:spPr bwMode="auto">
          <a:xfrm>
            <a:off x="135582" y="4696348"/>
            <a:ext cx="1643074" cy="928694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sr-Cyrl-CS" sz="6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21</a:t>
            </a:r>
            <a:endParaRPr lang="en-US" sz="6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8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8072494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ЉУБИЦА, МИЛАН И МИХАИЛО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858180" cy="4929222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10.	Шта је Србија добила у прва два хатишерифа 1829. и 1830. године?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БР:10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643182"/>
            <a:ext cx="8143932" cy="1500198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ВИСОК СТЕПЕН АУТОНОМИЈЕ</a:t>
            </a:r>
            <a:endParaRPr lang="ru-RU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15304" cy="3143272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11.	Шта је Србија добила трећим хатишерифом 1833. године? 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БР:11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072494" cy="5000660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АУТОНОМИЈА ЈЕ ПРОШИРЕНА НА ШЕСТ НАХИЈА ОСЛОБОЂЕНИХ У ПРВОМ СРПСКОМ УСТАНКУ.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8001056" cy="450059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12.	Којим документом је Милош постао наследни кнез Србије?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БР:12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286808" cy="4572032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БЕРАТОМ</a:t>
            </a:r>
            <a:endParaRPr lang="sr-Cyrl-C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214422"/>
            <a:ext cx="7992888" cy="450059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13.	Када је у Србији укинут феудализам и шта је српски сељак тиме добио?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rgbClr val="FFFFFF"/>
                </a:solidFill>
                <a:latin typeface="Courier New" pitchFamily="49" charset="0"/>
                <a:cs typeface="Courier New" pitchFamily="49" charset="0"/>
              </a:rPr>
              <a:t>ПИТАЊЕ БР:12</a:t>
            </a:r>
            <a:endParaRPr lang="en-US" sz="4000" dirty="0">
              <a:solidFill>
                <a:srgbClr val="FFFF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algn="ctr" defTabSz="1096963" fontAlgn="base">
              <a:spcBef>
                <a:spcPct val="0"/>
              </a:spcBef>
              <a:spcAft>
                <a:spcPct val="0"/>
              </a:spcAft>
            </a:pPr>
            <a:r>
              <a:rPr lang="sr-Cyrl-CS" sz="4400" b="1" dirty="0" smtClean="0">
                <a:solidFill>
                  <a:srgbClr val="7DCC2E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lang="sr-Cyrl-CS" sz="4000" b="1" dirty="0" smtClean="0">
                <a:solidFill>
                  <a:srgbClr val="7DCC2E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lang="en-US" sz="4000" b="1" dirty="0" smtClean="0">
              <a:solidFill>
                <a:srgbClr val="7DCC2E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8007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286808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1835. ГОДИНЕ. СЕЉАЦИ СУ ПОСТАЛИ ВЛАСНИЦИ ЗЕМЉЕ</a:t>
            </a:r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sr-Cyrl-C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44" y="1500174"/>
            <a:ext cx="8605620" cy="4071966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14.	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Каква је била владавина кнеза Милоша?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БР:14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8001056" cy="5072098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.	Када је почела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Хаџи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Проданова буна?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ounded Rectangle 8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143932" cy="4714908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АУТОКРАТСКА</a:t>
            </a:r>
            <a:endParaRPr lang="sr-Cyrl-C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929222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15.	Наброј буне подигнуте против кнеза Милоша и како су се завршиле?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БР:15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215370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ЂАКОВА И МИЛЕТИНА БУНА. ОБЕ СУ УГУШЕНЕ.</a:t>
            </a:r>
            <a:endParaRPr lang="sr-Cyrl-C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86742" cy="4786346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16.	Које је све функције обављао Димитрије Давидовић?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БР:16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928670"/>
            <a:ext cx="8572560" cy="4643470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БИО ЈЕ СЕКРЕТАР КНЕЗА МИЛОША, МИНИСТАР ПРОСВЕТЕ, САВЕТНИК ЈЕВРЕМУ ОБРЕНОВИЋУ, УЧИТЕЉ МИЛОШЕВИМ СИНОВИМА...</a:t>
            </a:r>
            <a:endParaRPr lang="sr-Cyrl-C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928670"/>
            <a:ext cx="8215370" cy="4929222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17.	Наведи карактеристике Сретењског устава.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БР:17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143932" cy="4572032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САСТАВЉЕН ЈЕ ПО УЗОРУ НА ФРАНЦУСКИ. ВЛАСТ СУ ДЕЛИЛИ КНЕЗ И ВЛАДА. БИО ЈЕ НАЈМОДЕРНИЈИ ЕВРОПСКИ УСТАВ.</a:t>
            </a:r>
            <a:endParaRPr lang="sr-Cyrl-C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071546"/>
            <a:ext cx="8643998" cy="450059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18.	Зашто је Сретењски устав брзо стављен ван снаге?</a:t>
            </a:r>
            <a:endParaRPr lang="ru-RU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БР:18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071546"/>
            <a:ext cx="8572560" cy="4500594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ДОНЕТ ЈЕ БЕЗ САГЛАСНОСТИ ОСМАНСКОГ ЦАРСТВА И РУСИЈЕ И ОГРАНИЧАВАО ЈЕ МИЛОШЕВ АПСОЛУТИЗАМ ПА ГА ЈЕ БРЗО УКИНУО.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strike="noStrike" cap="none" normalizeH="0" baseline="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strike="noStrike" cap="none" normalizeH="0" baseline="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19.	Шта је Србија добила Турским уставом?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БР:19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0"/>
            <a:ext cx="4429156" cy="714356"/>
          </a:xfrm>
        </p:spPr>
        <p:txBody>
          <a:bodyPr/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ОДГОВОР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785794"/>
            <a:ext cx="9144000" cy="4929222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Latn-R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1814. </a:t>
            </a:r>
            <a:r>
              <a:rPr lang="sr-Cyrl-R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ГОДИНЕ</a:t>
            </a:r>
            <a:endParaRPr lang="en-US" sz="5400" b="1" spc="-125" dirty="0" smtClean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15304" cy="4786346"/>
          </a:xfrm>
        </p:spPr>
        <p:txBody>
          <a:bodyPr/>
          <a:lstStyle/>
          <a:p>
            <a:pPr algn="ctr"/>
            <a:r>
              <a:rPr lang="sr-Cyrl-CS" sz="4400" b="1" dirty="0" smtClean="0">
                <a:latin typeface="Courier New" pitchFamily="49" charset="0"/>
                <a:cs typeface="Courier New" pitchFamily="49" charset="0"/>
              </a:rPr>
              <a:t>МИЛОШ ЈЕ ДЕЛИО ВЛАСТ СА ДРЖАВНИМ САВЕТОМ У КОМЕ СУ БИЛИ УСТАВОБРАНИТЕЉИ. </a:t>
            </a:r>
            <a:endParaRPr lang="en-US" sz="4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ounded Rectangle 4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20.	Ко су били уствобранитељи?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БР:20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15304" cy="4786346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ПРОТИВНИЦИ КНЕЗА МИЛОША И ЗАЛАГАЛИ СУ СЕ ЗА СТРОГО ПОШТОВАЊЕ УСТАВА.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ounded Rectangle 4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44" y="928670"/>
            <a:ext cx="8786874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21.	Зашто Милош Обреновић напушта власт?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БР:21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5414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928669"/>
            <a:ext cx="7698079" cy="4929223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НИЈЕ ЖЕЛЕО ДА ДЕЛИ ВЛАСТ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22.	Колико је дуго владао Милошев старији син Милан?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БР:22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891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000107"/>
            <a:ext cx="7626641" cy="4786347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ОКО МЕСЕЦ ДАНА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7" name="Rounded Rectangle 6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23.	Колико година је имао Михаило Обреновић кад је наследио брата?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БР:23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370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928669"/>
            <a:ext cx="7626641" cy="4929223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СЕДАМНАЕСТ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928670"/>
            <a:ext cx="8352928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24.	Како су се звале ћерке Милоша Обреновића?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БР:24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7860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358246" cy="4929222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2.Када је одржан сабор у Такову?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429124" y="6143644"/>
            <a:ext cx="4500594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00107"/>
            <a:ext cx="7698079" cy="4786347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ПЕТРИЈА И САВКА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7" name="Rounded Rectangle 6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928670"/>
            <a:ext cx="8534182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25.	До када је Михаило Обреновић био на престолу и зашто је морао да га напусти?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БР:25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0898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85786" y="928669"/>
            <a:ext cx="7626641" cy="450059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5400" b="0" i="0" u="none" strike="noStrike" kern="1200" cap="none" spc="-125" normalizeH="0" baseline="0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Arial" charset="0"/>
              </a:rPr>
              <a:t/>
            </a:r>
            <a:br>
              <a:rPr kumimoji="0" lang="sr-Cyrl-CS" sz="5400" b="0" i="0" u="none" strike="noStrike" kern="1200" cap="none" spc="-125" normalizeH="0" baseline="0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Arial" charset="0"/>
              </a:rPr>
            </a:br>
            <a:r>
              <a:rPr lang="sr-Cyrl-R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ДО 1842. ГОДИНЕ. ЗБОГ БУНЕ УСТАВОБРАНИТЕЉА.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26.	Наведи имена два истакнута уставобранитеља.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БР:26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9785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42910" y="928669"/>
            <a:ext cx="7769517" cy="471490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ТОМА ВУЧИЋ ПЕРИШИЋ И АВРАМ ПЕТРОНИЈЕВИЋ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27.	Кога су уставобранитељи поставили за кнеза?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БР:27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3194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4348" y="928669"/>
            <a:ext cx="7698079" cy="464347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АЛЕКСАНДРА КАРАЂОРЂЕВИЋА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28.	Шта је устав?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БР:28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1854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>
            <a:hlinkClick r:id="rId2" action="ppaction://hlinksldjump"/>
          </p:cNvPr>
          <p:cNvSpPr txBox="1">
            <a:spLocks/>
          </p:cNvSpPr>
          <p:nvPr/>
        </p:nvSpPr>
        <p:spPr>
          <a:xfrm>
            <a:off x="928662" y="928669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НАЈВИШИ ПРАВНИ АКТ ЈЕДНЕ ДРЖАВЕ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29.	Када Београд постаје престоница Србије у  XIX веку?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БР:29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846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857232"/>
            <a:ext cx="8643998" cy="4714908"/>
          </a:xfrm>
        </p:spPr>
        <p:txBody>
          <a:bodyPr/>
          <a:lstStyle/>
          <a:p>
            <a:pPr algn="ctr"/>
            <a:r>
              <a:rPr lang="sr-Cyrl-RS" b="1" dirty="0" smtClean="0">
                <a:latin typeface="Courier New" pitchFamily="49" charset="0"/>
                <a:cs typeface="Courier New" pitchFamily="49" charset="0"/>
              </a:rPr>
              <a:t>НА ЦВЕТИ, 11. АПРИЛА 1815. ГОДИНЕ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8662" y="928669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1841. ГОДИНЕ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028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01056" cy="4857784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30.	Шта се десило у Радовањском лугу?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БР:30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6512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8662" y="928669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5400" b="1" spc="-125" noProof="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УБИЈЕН ЈЕ КАРАЂОРЂЕ</a:t>
            </a: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Cyrl-CS" sz="4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КРАЈ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5908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71600" y="980728"/>
            <a:ext cx="7483765" cy="500066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1" i="0" u="none" strike="noStrike" kern="1200" cap="none" spc="-125" normalizeH="0" baseline="0" noProof="0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2348880"/>
            <a:ext cx="7056784" cy="1608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r>
              <a:rPr lang="sr-Cyrl-CS" sz="5400" b="1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КРАЈ</a:t>
            </a:r>
          </a:p>
          <a:p>
            <a:pPr lvl="0" algn="ctr" defTabSz="914363">
              <a:lnSpc>
                <a:spcPct val="90000"/>
              </a:lnSpc>
              <a:spcBef>
                <a:spcPct val="0"/>
              </a:spcBef>
              <a:defRPr/>
            </a:pPr>
            <a:endParaRPr lang="en-US" sz="5400" b="1" spc="-125" dirty="0">
              <a:ln w="3175">
                <a:noFill/>
              </a:ln>
              <a:gradFill>
                <a:gsLst>
                  <a:gs pos="0">
                    <a:srgbClr val="2E59B0"/>
                  </a:gs>
                  <a:gs pos="49000">
                    <a:srgbClr val="161D32"/>
                  </a:gs>
                  <a:gs pos="100000">
                    <a:srgbClr val="000000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miley Face 3"/>
          <p:cNvSpPr/>
          <p:nvPr/>
        </p:nvSpPr>
        <p:spPr bwMode="auto">
          <a:xfrm>
            <a:off x="3167844" y="3389646"/>
            <a:ext cx="2664296" cy="2624397"/>
          </a:xfrm>
          <a:prstGeom prst="smileyFace">
            <a:avLst>
              <a:gd name="adj" fmla="val 4653"/>
            </a:avLst>
          </a:prstGeom>
          <a:gradFill>
            <a:gsLst>
              <a:gs pos="23000">
                <a:schemeClr val="accent2">
                  <a:shade val="15000"/>
                  <a:satMod val="180000"/>
                </a:schemeClr>
              </a:gs>
              <a:gs pos="50000">
                <a:schemeClr val="accent2">
                  <a:shade val="45000"/>
                  <a:satMod val="170000"/>
                </a:schemeClr>
              </a:gs>
              <a:gs pos="70000">
                <a:schemeClr val="accent2">
                  <a:tint val="99000"/>
                  <a:shade val="65000"/>
                  <a:satMod val="155000"/>
                </a:schemeClr>
              </a:gs>
              <a:gs pos="100000">
                <a:schemeClr val="accent2">
                  <a:tint val="95500"/>
                  <a:shade val="100000"/>
                  <a:satMod val="155000"/>
                </a:schemeClr>
              </a:gs>
            </a:gsLst>
          </a:gradFill>
          <a:ln w="3810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3639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4786346"/>
          </a:xfrm>
        </p:spPr>
        <p:txBody>
          <a:bodyPr/>
          <a:lstStyle/>
          <a:p>
            <a:pPr algn="ctr"/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3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.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Где </a:t>
            </a:r>
            <a:r>
              <a:rPr lang="ru-RU" b="1" dirty="0">
                <a:latin typeface="Courier New" pitchFamily="49" charset="0"/>
                <a:cs typeface="Courier New" pitchFamily="49" charset="0"/>
              </a:rPr>
              <a:t>су се одиграле највеће битке Другог српског устанка?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БР:3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5720" y="0"/>
            <a:ext cx="4429156" cy="71435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4000" b="0" i="0" u="none" strike="noStrike" kern="1200" cap="none" spc="-125" normalizeH="0" baseline="0" noProof="0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ОДГОВОР</a:t>
            </a:r>
            <a:endParaRPr kumimoji="0" lang="en-US" sz="4000" b="0" i="0" u="none" strike="noStrike" kern="1200" cap="none" spc="-125" normalizeH="0" baseline="0" noProof="0" dirty="0">
              <a:ln w="3175"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72000" y="6000768"/>
            <a:ext cx="4286280" cy="642942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ПИТАЊА</a:t>
            </a:r>
            <a:endParaRPr kumimoji="0" lang="en-US" sz="44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286808" cy="4643470"/>
          </a:xfrm>
        </p:spPr>
        <p:txBody>
          <a:bodyPr/>
          <a:lstStyle/>
          <a:p>
            <a:pPr algn="ctr"/>
            <a:r>
              <a:rPr lang="sr-Cyrl-CS" b="1" dirty="0" smtClean="0">
                <a:latin typeface="Courier New" pitchFamily="49" charset="0"/>
                <a:cs typeface="Courier New" pitchFamily="49" charset="0"/>
              </a:rPr>
              <a:t>НА ЉУБИЋУ, ПАЛЕЖУ, НА ДУБЉУ И КОД ПОЖАРЕВЦА</a:t>
            </a:r>
            <a:endParaRPr lang="sr-Cyrl-CS" b="1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8429684" cy="4643470"/>
          </a:xfrm>
        </p:spPr>
        <p:txBody>
          <a:bodyPr/>
          <a:lstStyle/>
          <a:p>
            <a:pPr algn="ctr"/>
            <a:r>
              <a:rPr lang="ru-RU" b="1" dirty="0">
                <a:latin typeface="Courier New" pitchFamily="49" charset="0"/>
                <a:cs typeface="Courier New" pitchFamily="49" charset="0"/>
              </a:rPr>
              <a:t>4.	Зашто се Милош Обреновић одлучује да преговара са Турцима?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0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ПИТАЊЕ БР:4</a:t>
            </a:r>
            <a:endParaRPr lang="en-US" sz="40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 bwMode="auto">
          <a:xfrm>
            <a:off x="4500562" y="6143644"/>
            <a:ext cx="4429156" cy="57150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44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ТАЧАН</a:t>
            </a:r>
            <a:r>
              <a:rPr kumimoji="0" lang="sr-Cyrl-CS" sz="4000" b="1" i="0" u="none" strike="noStrike" cap="none" normalizeH="0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ОДГОВОР</a:t>
            </a:r>
            <a:endParaRPr kumimoji="0" lang="en-US" sz="4000" b="1" i="0" u="none" strike="noStrike" cap="none" normalizeH="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hite Template with blue-green Segoe_TP1028678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TS010286786</Template>
  <TotalTime>935</TotalTime>
  <Words>539</Words>
  <Application>Microsoft Office PowerPoint</Application>
  <PresentationFormat>On-screen Show (4:3)</PresentationFormat>
  <Paragraphs>224</Paragraphs>
  <Slides>63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71" baseType="lpstr">
      <vt:lpstr>Arial</vt:lpstr>
      <vt:lpstr>Bradley Hand ITC</vt:lpstr>
      <vt:lpstr>Calibri</vt:lpstr>
      <vt:lpstr>Courier New</vt:lpstr>
      <vt:lpstr>Segoe</vt:lpstr>
      <vt:lpstr>Wingdings</vt:lpstr>
      <vt:lpstr>1_White Template with blue-green Segoe_TP10286786</vt:lpstr>
      <vt:lpstr>White with Courier font for code slides</vt:lpstr>
      <vt:lpstr>КВИЗ</vt:lpstr>
      <vt:lpstr>PowerPoint Presentation</vt:lpstr>
      <vt:lpstr>1. Када је почела Хаџи Проданова буна?</vt:lpstr>
      <vt:lpstr>ОДГОВОР</vt:lpstr>
      <vt:lpstr>2.Када је одржан сабор у Такову?</vt:lpstr>
      <vt:lpstr>НА ЦВЕТИ, 11. АПРИЛА 1815. ГОДИНЕ</vt:lpstr>
      <vt:lpstr>3. Где су се одиграле највеће битке Другог српског устанка?</vt:lpstr>
      <vt:lpstr>НА ЉУБИЋУ, ПАЛЕЖУ, НА ДУБЉУ И КОД ПОЖАРЕВЦА</vt:lpstr>
      <vt:lpstr>4. Зашто се Милош Обреновић одлучује да преговара са Турцима?</vt:lpstr>
      <vt:lpstr>ЗАТО ШТО ЈЕ СУЛТАН ХТЕО НА БЕОГРАДСКИ ПАШАЛУК ДА ПОШАЉЕ ВЕЛИКУ ВОЈСКУ И УГУШИ УСТАНАК.</vt:lpstr>
      <vt:lpstr>5. Који су били резултати преговора између Милоша Обреновића и Марашли Али-паше?</vt:lpstr>
      <vt:lpstr>СРБИ СУ ДОБИЛИ ОДРЕЂЕНА САМОУПРАВНА ПРАВА И ОЛАКШИЦЕ У ПЛАЋАЊУ ПОРЕЗА.</vt:lpstr>
      <vt:lpstr>6. Шта је Милош, уз помоћ Русије успео да добије од Турака 1826. године?</vt:lpstr>
      <vt:lpstr>ТУРЦИ СУ ИЗДАЛИ ДОКУМЕНТ КОЈИМ СУ СРБИМА ДАЛИ СЛОБОДУ ВЕРОИСПОВЕСТИ, НЕЗАВИСНУ УПРАВУ И СУДСТВО.</vt:lpstr>
      <vt:lpstr>7. У ком граду се налази Амиџин конак и по коме је добио име?</vt:lpstr>
      <vt:lpstr>У КРАГУЈЕВЦУ. ИМЕЈЕ ДОБИО ПО СИМИ МИЛУТИНОВИЋУ ПАШТРМЦУ ЗВАНОМ АМИЏА.</vt:lpstr>
      <vt:lpstr>8. Какву је улогу имао Милош Обреновић у Првом српском устанку?</vt:lpstr>
      <vt:lpstr>УЧЕСТВОВАО ЈЕ И ЗБОГ ЗАСЛУГА ДОБИО ТИТУЛУ ВОЈВОДЕ</vt:lpstr>
      <vt:lpstr>9. Како се зове Милошева жена и њихови синови?</vt:lpstr>
      <vt:lpstr>ЉУБИЦА, МИЛАН И МИХАИЛО</vt:lpstr>
      <vt:lpstr>10. Шта је Србија добила у прва два хатишерифа 1829. и 1830. године?</vt:lpstr>
      <vt:lpstr>ВИСОК СТЕПЕН АУТОНОМИЈЕ</vt:lpstr>
      <vt:lpstr>11. Шта је Србија добила трећим хатишерифом 1833. године? </vt:lpstr>
      <vt:lpstr>АУТОНОМИЈА ЈЕ ПРОШИРЕНА НА ШЕСТ НАХИЈА ОСЛОБОЂЕНИХ У ПРВОМ СРПСКОМ УСТАНКУ.</vt:lpstr>
      <vt:lpstr>12. Којим документом је Милош постао наследни кнез Србије?</vt:lpstr>
      <vt:lpstr>БЕРАТОМ</vt:lpstr>
      <vt:lpstr>13. Када је у Србији укинут феудализам и шта је српски сељак тиме добио?</vt:lpstr>
      <vt:lpstr>1835. ГОДИНЕ. СЕЉАЦИ СУ ПОСТАЛИ ВЛАСНИЦИ ЗЕМЉЕ </vt:lpstr>
      <vt:lpstr>14. Каква је била владавина кнеза Милоша?</vt:lpstr>
      <vt:lpstr>АУТОКРАТСКА</vt:lpstr>
      <vt:lpstr>15. Наброј буне подигнуте против кнеза Милоша и како су се завршиле?</vt:lpstr>
      <vt:lpstr>ЂАКОВА И МИЛЕТИНА БУНА. ОБЕ СУ УГУШЕНЕ.</vt:lpstr>
      <vt:lpstr>16. Које је све функције обављао Димитрије Давидовић?</vt:lpstr>
      <vt:lpstr>БИО ЈЕ СЕКРЕТАР КНЕЗА МИЛОША, МИНИСТАР ПРОСВЕТЕ, САВЕТНИК ЈЕВРЕМУ ОБРЕНОВИЋУ, УЧИТЕЉ МИЛОШЕВИМ СИНОВИМА...</vt:lpstr>
      <vt:lpstr>17. Наведи карактеристике Сретењског устава.</vt:lpstr>
      <vt:lpstr>САСТАВЉЕН ЈЕ ПО УЗОРУ НА ФРАНЦУСКИ. ВЛАСТ СУ ДЕЛИЛИ КНЕЗ И ВЛАДА. БИО ЈЕ НАЈМОДЕРНИЈИ ЕВРОПСКИ УСТАВ.</vt:lpstr>
      <vt:lpstr>18. Зашто је Сретењски устав брзо стављен ван снаге?</vt:lpstr>
      <vt:lpstr>ДОНЕТ ЈЕ БЕЗ САГЛАСНОСТИ ОСМАНСКОГ ЦАРСТВА И РУСИЈЕ И ОГРАНИЧАВАО ЈЕ МИЛОШЕВ АПСОЛУТИЗАМ ПА ГА ЈЕ БРЗО УКИНУО.</vt:lpstr>
      <vt:lpstr>19. Шта је Србија добила Турским уставом?</vt:lpstr>
      <vt:lpstr>МИЛОШ ЈЕ ДЕЛИО ВЛАСТ СА ДРЖАВНИМ САВЕТОМ У КОМЕ СУ БИЛИ УСТАВОБРАНИТЕЉИ. </vt:lpstr>
      <vt:lpstr>20. Ко су били уствобранитељи?</vt:lpstr>
      <vt:lpstr>ПРОТИВНИЦИ КНЕЗА МИЛОША И ЗАЛАГАЛИ СУ СЕ ЗА СТРОГО ПОШТОВАЊЕ УСТАВА.</vt:lpstr>
      <vt:lpstr>21. Зашто Милош Обреновић напушта власт?</vt:lpstr>
      <vt:lpstr>НИЈЕ ЖЕЛЕО ДА ДЕЛИ ВЛАСТ</vt:lpstr>
      <vt:lpstr>22. Колико је дуго владао Милошев старији син Милан?</vt:lpstr>
      <vt:lpstr>ОКО МЕСЕЦ ДАНА</vt:lpstr>
      <vt:lpstr>23. Колико година је имао Михаило Обреновић кад је наследио брата?</vt:lpstr>
      <vt:lpstr>СЕДАМНАЕСТ</vt:lpstr>
      <vt:lpstr>24. Како су се звале ћерке Милоша Обреновића?</vt:lpstr>
      <vt:lpstr>ПЕТРИЈА И САВКА</vt:lpstr>
      <vt:lpstr>25. До када је Михаило Обреновић био на престолу и зашто је морао да га напусти?</vt:lpstr>
      <vt:lpstr>PowerPoint Presentation</vt:lpstr>
      <vt:lpstr>26. Наведи имена два истакнута уставобранитеља.</vt:lpstr>
      <vt:lpstr>PowerPoint Presentation</vt:lpstr>
      <vt:lpstr>27. Кога су уставобранитељи поставили за кнеза?</vt:lpstr>
      <vt:lpstr>PowerPoint Presentation</vt:lpstr>
      <vt:lpstr>28. Шта је устав?</vt:lpstr>
      <vt:lpstr>PowerPoint Presentation</vt:lpstr>
      <vt:lpstr>29. Када Београд постаје престоница Србије у  XIX веку?</vt:lpstr>
      <vt:lpstr>PowerPoint Presentation</vt:lpstr>
      <vt:lpstr>30. Шта се десило у Радовањском лугу?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КВИЗ</dc:title>
  <dc:creator>Korisnik</dc:creator>
  <cp:lastModifiedBy>Драгана Хаџић</cp:lastModifiedBy>
  <cp:revision>104</cp:revision>
  <dcterms:created xsi:type="dcterms:W3CDTF">2013-05-16T19:19:35Z</dcterms:created>
  <dcterms:modified xsi:type="dcterms:W3CDTF">2020-06-04T16:51:18Z</dcterms:modified>
</cp:coreProperties>
</file>